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62" r:id="rId4"/>
    <p:sldId id="258" r:id="rId5"/>
    <p:sldId id="257" r:id="rId6"/>
    <p:sldId id="263" r:id="rId7"/>
    <p:sldId id="266" r:id="rId8"/>
    <p:sldId id="267" r:id="rId9"/>
    <p:sldId id="268" r:id="rId10"/>
    <p:sldId id="259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6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2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71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8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8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7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6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9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9E9DB9-B83B-42D5-8C0A-E3D6779E382A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6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microsoft.com/office/2007/relationships/media" Target="../media/media3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1.xml"/><Relationship Id="rId5" Type="http://schemas.microsoft.com/office/2007/relationships/media" Target="../media/media7.mp4"/><Relationship Id="rId10" Type="http://schemas.openxmlformats.org/officeDocument/2006/relationships/image" Target="../media/image13.png"/><Relationship Id="rId4" Type="http://schemas.microsoft.com/office/2007/relationships/media" Target="../media/media6.mp4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2525951" y="1436275"/>
            <a:ext cx="7140095" cy="19927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Impedance Control 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2R Robotics Arm Example</a:t>
            </a:r>
            <a:endParaRPr lang="zh-CN" alt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5DF4C9-37CF-4F19-8D2F-58066A51EE1F}"/>
              </a:ext>
            </a:extLst>
          </p:cNvPr>
          <p:cNvSpPr/>
          <p:nvPr/>
        </p:nvSpPr>
        <p:spPr>
          <a:xfrm>
            <a:off x="1041569" y="3429000"/>
            <a:ext cx="10108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——————————————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7C6EE4-A68B-4118-91E5-934D58BD8632}"/>
              </a:ext>
            </a:extLst>
          </p:cNvPr>
          <p:cNvSpPr/>
          <p:nvPr/>
        </p:nvSpPr>
        <p:spPr>
          <a:xfrm>
            <a:off x="3749470" y="4352330"/>
            <a:ext cx="4172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Jonathan Oh,  Zitao Yu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71B851-8265-44D2-AF0F-7E55764CD5F0}"/>
              </a:ext>
            </a:extLst>
          </p:cNvPr>
          <p:cNvSpPr txBox="1"/>
          <p:nvPr/>
        </p:nvSpPr>
        <p:spPr>
          <a:xfrm>
            <a:off x="1259962" y="4019100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PB-IC Controller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Less oscillation after contact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Easily diverge at some specific configuration of the trajectory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Tracking behavior not so optimal when the movement of the desired end effector is slow, might be a result of systematic error when solving ode.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Can’t reach high K value, numerical limited.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FA7B3B-5236-46DF-AA2A-B6D3889C1739}"/>
              </a:ext>
            </a:extLst>
          </p:cNvPr>
          <p:cNvSpPr/>
          <p:nvPr/>
        </p:nvSpPr>
        <p:spPr>
          <a:xfrm>
            <a:off x="765407" y="1010177"/>
            <a:ext cx="16562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Discussion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EF3DDE-E7B6-467A-B97E-36DD8F6A9BD0}"/>
              </a:ext>
            </a:extLst>
          </p:cNvPr>
          <p:cNvSpPr/>
          <p:nvPr/>
        </p:nvSpPr>
        <p:spPr>
          <a:xfrm>
            <a:off x="765407" y="1153493"/>
            <a:ext cx="1003351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________________________________________________________________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A8FF37-9220-4F51-B6B7-2565098A33D4}"/>
              </a:ext>
            </a:extLst>
          </p:cNvPr>
          <p:cNvSpPr txBox="1"/>
          <p:nvPr/>
        </p:nvSpPr>
        <p:spPr>
          <a:xfrm>
            <a:off x="1259962" y="2056950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Generally</a:t>
            </a:r>
          </a:p>
          <a:p>
            <a:pPr marL="285750" indent="-285750">
              <a:buFontTx/>
              <a:buChar char="-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The larger stiffness value K, the faster tracking can be realized, however the motion will be stiffer with undesired oscillatory motions when large velocity change occurs. </a:t>
            </a:r>
          </a:p>
          <a:p>
            <a:pPr marL="285750" indent="-285750">
              <a:buFontTx/>
              <a:buChar char="-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Increasing the value of B will significantly smoothen the trajectory and return a better tracking.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3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9BEEB3-5396-45A8-838A-91DA27BEE351}"/>
              </a:ext>
            </a:extLst>
          </p:cNvPr>
          <p:cNvSpPr/>
          <p:nvPr/>
        </p:nvSpPr>
        <p:spPr>
          <a:xfrm>
            <a:off x="4373412" y="2792388"/>
            <a:ext cx="3445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Questions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87A06-62D7-4960-A77E-6B1DBBF71606}"/>
              </a:ext>
            </a:extLst>
          </p:cNvPr>
          <p:cNvSpPr/>
          <p:nvPr/>
        </p:nvSpPr>
        <p:spPr>
          <a:xfrm>
            <a:off x="2368055" y="3176885"/>
            <a:ext cx="7455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3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9BEEB3-5396-45A8-838A-91DA27BEE351}"/>
              </a:ext>
            </a:extLst>
          </p:cNvPr>
          <p:cNvSpPr/>
          <p:nvPr/>
        </p:nvSpPr>
        <p:spPr>
          <a:xfrm>
            <a:off x="4183459" y="2792388"/>
            <a:ext cx="38250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Thank You!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87A06-62D7-4960-A77E-6B1DBBF71606}"/>
              </a:ext>
            </a:extLst>
          </p:cNvPr>
          <p:cNvSpPr/>
          <p:nvPr/>
        </p:nvSpPr>
        <p:spPr>
          <a:xfrm>
            <a:off x="2368055" y="3176885"/>
            <a:ext cx="7455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D5751-06EA-4314-84E9-14424F33EA67}"/>
              </a:ext>
            </a:extLst>
          </p:cNvPr>
          <p:cNvSpPr/>
          <p:nvPr/>
        </p:nvSpPr>
        <p:spPr>
          <a:xfrm>
            <a:off x="766800" y="2146480"/>
            <a:ext cx="731482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Objective:  </a:t>
            </a:r>
          </a:p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Realize Impedance control on a MATLAB Model</a:t>
            </a:r>
          </a:p>
          <a:p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DE257A-9FAD-473A-94B0-31E08D32BDDB}"/>
              </a:ext>
            </a:extLst>
          </p:cNvPr>
          <p:cNvSpPr txBox="1"/>
          <p:nvPr/>
        </p:nvSpPr>
        <p:spPr>
          <a:xfrm>
            <a:off x="766800" y="4136272"/>
            <a:ext cx="7916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Reference:</a:t>
            </a:r>
          </a:p>
          <a:p>
            <a:r>
              <a:rPr lang="en-US" altLang="zh-CN" sz="18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Matthew Sheen, </a:t>
            </a:r>
          </a:p>
          <a:p>
            <a:r>
              <a:rPr lang="en-US" altLang="zh-CN" sz="18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MATLAB Impedance Control for a 2-Link Robot Arm - User-interactive </a:t>
            </a:r>
          </a:p>
          <a:p>
            <a:r>
              <a:rPr lang="en-US" altLang="zh-CN" sz="18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https://github.com/mws262/MATLABImpedanceControlExample</a:t>
            </a:r>
            <a:endParaRPr lang="zh-CN" altLang="en-US" sz="18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30FDD2-AA13-461F-BE55-EF766A016B4A}"/>
              </a:ext>
            </a:extLst>
          </p:cNvPr>
          <p:cNvSpPr/>
          <p:nvPr/>
        </p:nvSpPr>
        <p:spPr>
          <a:xfrm>
            <a:off x="765407" y="1153493"/>
            <a:ext cx="1003351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________________________________________________________________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906635-A850-4E8E-9862-11D6899FD58A}"/>
              </a:ext>
            </a:extLst>
          </p:cNvPr>
          <p:cNvSpPr/>
          <p:nvPr/>
        </p:nvSpPr>
        <p:spPr>
          <a:xfrm>
            <a:off x="765407" y="1010177"/>
            <a:ext cx="19928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Introduction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D605C8D-BFB1-412A-8BD6-C031EF64E491}"/>
                  </a:ext>
                </a:extLst>
              </p:cNvPr>
              <p:cNvSpPr txBox="1"/>
              <p:nvPr/>
            </p:nvSpPr>
            <p:spPr>
              <a:xfrm>
                <a:off x="728408" y="1812147"/>
                <a:ext cx="10107513" cy="4680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Basing on Valency’s paper[1],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sz="2000" dirty="0"/>
                  <a:t>General Impedance control equations: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𝜏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𝑖𝑛𝑡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𝑀</m:t>
                              </m:r>
                              <m:acc>
                                <m:accPr>
                                  <m:chr m:val="̈"/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000" dirty="0"/>
                  <a:t>Dynamical-based impedance control (DB-IC)</a:t>
                </a:r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𝐷𝐵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pPr marL="285750" indent="-285750">
                  <a:buFontTx/>
                  <a:buChar char="-"/>
                </a:pPr>
                <a:endParaRPr lang="en-US" altLang="zh-CN" sz="20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000" dirty="0"/>
                  <a:t>Position-based impedance control (PB-IC)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𝐵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800" kern="1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×[</m:t>
                      </m:r>
                      <m:acc>
                        <m:accPr>
                          <m:chr m:val="̈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800" kern="1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endParaRPr lang="zh-CN" altLang="zh-CN" sz="1800" kern="1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D605C8D-BFB1-412A-8BD6-C031EF64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8" y="1812147"/>
                <a:ext cx="10107513" cy="4680256"/>
              </a:xfrm>
              <a:prstGeom prst="rect">
                <a:avLst/>
              </a:prstGeom>
              <a:blipFill>
                <a:blip r:embed="rId2"/>
                <a:stretch>
                  <a:fillRect l="-603" t="-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5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9D593D-9BC6-474F-ABD0-97212A98496E}"/>
              </a:ext>
            </a:extLst>
          </p:cNvPr>
          <p:cNvSpPr txBox="1"/>
          <p:nvPr/>
        </p:nvSpPr>
        <p:spPr>
          <a:xfrm>
            <a:off x="766800" y="2452183"/>
            <a:ext cx="10107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0"/>
              <a:t>Separate the controller calculation frequency from physical one</a:t>
            </a:r>
          </a:p>
          <a:p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en-US" altLang="zh-CN" sz="2400" dirty="0"/>
              <a:t>Establish dynamical-based impedance control (DB-IC) and position-based impedance control (PB-IC) on the existing model</a:t>
            </a:r>
          </a:p>
          <a:p>
            <a:pPr marL="285750" indent="-285750">
              <a:buFontTx/>
              <a:buChar char="-"/>
            </a:pP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en-US" altLang="zh-CN" sz="2400" dirty="0"/>
              <a:t>Tuning of the controller parameters for a better performance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95A948-F919-478A-B1A4-CBFD08F6BEC4}"/>
              </a:ext>
            </a:extLst>
          </p:cNvPr>
          <p:cNvSpPr/>
          <p:nvPr/>
        </p:nvSpPr>
        <p:spPr>
          <a:xfrm>
            <a:off x="766800" y="1421175"/>
            <a:ext cx="466506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Main tasks we accomplished: 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6BF682-C61A-4247-80F0-513CDC2764FC}"/>
              </a:ext>
            </a:extLst>
          </p:cNvPr>
          <p:cNvGrpSpPr/>
          <p:nvPr/>
        </p:nvGrpSpPr>
        <p:grpSpPr>
          <a:xfrm>
            <a:off x="774441" y="2447297"/>
            <a:ext cx="11039999" cy="3049254"/>
            <a:chOff x="634137" y="1904372"/>
            <a:chExt cx="11039999" cy="3049254"/>
          </a:xfrm>
        </p:grpSpPr>
        <p:pic>
          <p:nvPicPr>
            <p:cNvPr id="4" name="屏幕录制 3">
              <a:hlinkClick r:id="" action="ppaction://media"/>
              <a:extLst>
                <a:ext uri="{FF2B5EF4-FFF2-40B4-BE49-F238E27FC236}">
                  <a16:creationId xmlns:a16="http://schemas.microsoft.com/office/drawing/2014/main" id="{75E9ED38-3568-4ABB-9BAC-F52A606435EB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532" end="2118.8"/>
                  </p14:media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634137" y="1904374"/>
              <a:ext cx="2970197" cy="3049252"/>
            </a:xfrm>
            <a:prstGeom prst="rect">
              <a:avLst/>
            </a:prstGeom>
          </p:spPr>
        </p:pic>
        <p:pic>
          <p:nvPicPr>
            <p:cNvPr id="5" name="屏幕录制 4">
              <a:hlinkClick r:id="" action="ppaction://media"/>
              <a:extLst>
                <a:ext uri="{FF2B5EF4-FFF2-40B4-BE49-F238E27FC236}">
                  <a16:creationId xmlns:a16="http://schemas.microsoft.com/office/drawing/2014/main" id="{CF3B200A-AA41-4BDE-B1BA-CF2F8D0AC2C1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3">
                    <p14:trim st="1612" end="3490.6999"/>
                  </p14:media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4610901" y="1904372"/>
              <a:ext cx="2970197" cy="3049251"/>
            </a:xfrm>
            <a:prstGeom prst="rect">
              <a:avLst/>
            </a:prstGeom>
          </p:spPr>
        </p:pic>
        <p:pic>
          <p:nvPicPr>
            <p:cNvPr id="7" name="屏幕录制 6">
              <a:hlinkClick r:id="" action="ppaction://media"/>
              <a:extLst>
                <a:ext uri="{FF2B5EF4-FFF2-40B4-BE49-F238E27FC236}">
                  <a16:creationId xmlns:a16="http://schemas.microsoft.com/office/drawing/2014/main" id="{F77AD14B-26D9-479C-BA2E-803E242B4B6B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4">
                    <p14:trim st="765" end="2070.6"/>
                  </p14:media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703939" y="1904372"/>
              <a:ext cx="2970197" cy="304925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38BBE71-ACCD-4AE9-8976-5E689700ACC2}"/>
              </a:ext>
            </a:extLst>
          </p:cNvPr>
          <p:cNvSpPr txBox="1"/>
          <p:nvPr/>
        </p:nvSpPr>
        <p:spPr>
          <a:xfrm>
            <a:off x="1866530" y="5580000"/>
            <a:ext cx="63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PID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CCAE61-E2FB-489A-A2E9-D6B310866AC7}"/>
              </a:ext>
            </a:extLst>
          </p:cNvPr>
          <p:cNvSpPr txBox="1"/>
          <p:nvPr/>
        </p:nvSpPr>
        <p:spPr>
          <a:xfrm>
            <a:off x="5835882" y="558000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DB-IC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41A009-19DC-4736-9B56-2A55913E1B1B}"/>
              </a:ext>
            </a:extLst>
          </p:cNvPr>
          <p:cNvSpPr txBox="1"/>
          <p:nvPr/>
        </p:nvSpPr>
        <p:spPr>
          <a:xfrm>
            <a:off x="9921064" y="558000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B-IC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C3FF9-F152-421E-83DF-166813BF0438}"/>
              </a:ext>
            </a:extLst>
          </p:cNvPr>
          <p:cNvSpPr/>
          <p:nvPr/>
        </p:nvSpPr>
        <p:spPr>
          <a:xfrm>
            <a:off x="774441" y="1298567"/>
            <a:ext cx="91021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controller types, without walls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4AB71213-C385-4202-AFFB-C3D0720A69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0" end="11590.20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27243" y="2498895"/>
            <a:ext cx="2359024" cy="23293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892587-8FCC-4530-AB60-C4CA2E9D5C4D}"/>
              </a:ext>
            </a:extLst>
          </p:cNvPr>
          <p:cNvSpPr/>
          <p:nvPr/>
        </p:nvSpPr>
        <p:spPr>
          <a:xfrm>
            <a:off x="774441" y="1298567"/>
            <a:ext cx="104118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controller types and existence of walls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CCF813CC-6EDD-40A3-943E-0AE8FA281C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00" end="15905.1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68219" y="2498895"/>
            <a:ext cx="2359025" cy="2329369"/>
          </a:xfrm>
          <a:prstGeom prst="rect">
            <a:avLst/>
          </a:prstGeom>
        </p:spPr>
      </p:pic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BF89A915-9EC0-442B-A18D-DFF8B1528E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173" end="746.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64758" y="2498895"/>
            <a:ext cx="2359025" cy="2329368"/>
          </a:xfrm>
          <a:prstGeom prst="rect">
            <a:avLst/>
          </a:prstGeom>
        </p:spPr>
      </p:pic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470C7909-BFE4-4A5E-A049-2E872329B7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300" end="6010.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5734" y="2498895"/>
            <a:ext cx="2359024" cy="23293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1DBB32-D7A4-40CD-980F-8598CB79F5BC}"/>
              </a:ext>
            </a:extLst>
          </p:cNvPr>
          <p:cNvSpPr txBox="1"/>
          <p:nvPr/>
        </p:nvSpPr>
        <p:spPr>
          <a:xfrm>
            <a:off x="2964337" y="498945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DB-IC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6DCFFA-D803-4E96-8CEA-9D0822B484F7}"/>
              </a:ext>
            </a:extLst>
          </p:cNvPr>
          <p:cNvSpPr txBox="1"/>
          <p:nvPr/>
        </p:nvSpPr>
        <p:spPr>
          <a:xfrm>
            <a:off x="8426822" y="498945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B-IC</a:t>
            </a:r>
          </a:p>
        </p:txBody>
      </p:sp>
    </p:spTree>
    <p:extLst>
      <p:ext uri="{BB962C8B-B14F-4D97-AF65-F5344CB8AC3E}">
        <p14:creationId xmlns:p14="http://schemas.microsoft.com/office/powerpoint/2010/main" val="10093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C3FF9-F152-421E-83DF-166813BF0438}"/>
              </a:ext>
            </a:extLst>
          </p:cNvPr>
          <p:cNvSpPr/>
          <p:nvPr/>
        </p:nvSpPr>
        <p:spPr>
          <a:xfrm>
            <a:off x="774441" y="1298567"/>
            <a:ext cx="82782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K value on DB-IC model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7726A64-36F5-4B95-B1D8-7D6792F1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60000"/>
            <a:ext cx="7920000" cy="40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C3FF9-F152-421E-83DF-166813BF0438}"/>
              </a:ext>
            </a:extLst>
          </p:cNvPr>
          <p:cNvSpPr/>
          <p:nvPr/>
        </p:nvSpPr>
        <p:spPr>
          <a:xfrm>
            <a:off x="774441" y="1298567"/>
            <a:ext cx="821250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B value on DB-IC model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4519F4-6ED1-45BC-B300-E28295A4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60000"/>
            <a:ext cx="7920000" cy="42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C41EEC-66D9-498E-BB6C-8BE96690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77" y="979521"/>
            <a:ext cx="7847246" cy="54322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F7FF43-8CFF-48C7-8E69-8854C9928364}"/>
              </a:ext>
            </a:extLst>
          </p:cNvPr>
          <p:cNvSpPr/>
          <p:nvPr/>
        </p:nvSpPr>
        <p:spPr>
          <a:xfrm>
            <a:off x="3287155" y="186188"/>
            <a:ext cx="86839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Improved Performance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89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1376</TotalTime>
  <Words>375</Words>
  <Application>Microsoft Office PowerPoint</Application>
  <PresentationFormat>宽屏</PresentationFormat>
  <Paragraphs>74</Paragraphs>
  <Slides>12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Arial</vt:lpstr>
      <vt:lpstr>Calibri</vt:lpstr>
      <vt:lpstr>Cambria Math</vt:lpstr>
      <vt:lpstr>Century Gothic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Zitao Yu</dc:creator>
  <cp:lastModifiedBy>Zitao Yu</cp:lastModifiedBy>
  <cp:revision>16</cp:revision>
  <dcterms:created xsi:type="dcterms:W3CDTF">2020-11-22T10:22:24Z</dcterms:created>
  <dcterms:modified xsi:type="dcterms:W3CDTF">2020-11-25T08:22:01Z</dcterms:modified>
</cp:coreProperties>
</file>